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623" r:id="rId2"/>
    <p:sldId id="524" r:id="rId3"/>
    <p:sldId id="581" r:id="rId4"/>
    <p:sldId id="591" r:id="rId5"/>
    <p:sldId id="625" r:id="rId6"/>
    <p:sldId id="525" r:id="rId7"/>
    <p:sldId id="526" r:id="rId8"/>
    <p:sldId id="582" r:id="rId9"/>
    <p:sldId id="583" r:id="rId10"/>
    <p:sldId id="585" r:id="rId11"/>
    <p:sldId id="588" r:id="rId12"/>
    <p:sldId id="590" r:id="rId13"/>
    <p:sldId id="589" r:id="rId14"/>
    <p:sldId id="531" r:id="rId15"/>
    <p:sldId id="532" r:id="rId16"/>
    <p:sldId id="533" r:id="rId17"/>
    <p:sldId id="592" r:id="rId18"/>
    <p:sldId id="534" r:id="rId19"/>
    <p:sldId id="541" r:id="rId20"/>
    <p:sldId id="597" r:id="rId21"/>
    <p:sldId id="548" r:id="rId22"/>
    <p:sldId id="613" r:id="rId23"/>
    <p:sldId id="550" r:id="rId24"/>
    <p:sldId id="626" r:id="rId25"/>
    <p:sldId id="627" r:id="rId26"/>
    <p:sldId id="628" r:id="rId27"/>
    <p:sldId id="629" r:id="rId28"/>
    <p:sldId id="600" r:id="rId29"/>
    <p:sldId id="601" r:id="rId30"/>
    <p:sldId id="615" r:id="rId31"/>
    <p:sldId id="612" r:id="rId32"/>
    <p:sldId id="622" r:id="rId33"/>
    <p:sldId id="572" r:id="rId34"/>
    <p:sldId id="616" r:id="rId35"/>
    <p:sldId id="555" r:id="rId36"/>
    <p:sldId id="556" r:id="rId37"/>
    <p:sldId id="557" r:id="rId38"/>
    <p:sldId id="602" r:id="rId39"/>
    <p:sldId id="603" r:id="rId40"/>
    <p:sldId id="617" r:id="rId41"/>
    <p:sldId id="618" r:id="rId42"/>
    <p:sldId id="563" r:id="rId43"/>
    <p:sldId id="608" r:id="rId44"/>
    <p:sldId id="604" r:id="rId45"/>
    <p:sldId id="605" r:id="rId46"/>
    <p:sldId id="606" r:id="rId47"/>
    <p:sldId id="607" r:id="rId48"/>
    <p:sldId id="565" r:id="rId49"/>
    <p:sldId id="611" r:id="rId50"/>
    <p:sldId id="619" r:id="rId51"/>
    <p:sldId id="620" r:id="rId52"/>
    <p:sldId id="569" r:id="rId53"/>
    <p:sldId id="609" r:id="rId54"/>
    <p:sldId id="573" r:id="rId55"/>
    <p:sldId id="575" r:id="rId56"/>
    <p:sldId id="621" r:id="rId57"/>
    <p:sldId id="610" r:id="rId58"/>
    <p:sldId id="578" r:id="rId59"/>
    <p:sldId id="579" r:id="rId60"/>
    <p:sldId id="580" r:id="rId61"/>
    <p:sldId id="624" r:id="rId6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B7C6"/>
    <a:srgbClr val="CC7832"/>
    <a:srgbClr val="FFC66D"/>
    <a:srgbClr val="BBB529"/>
    <a:srgbClr val="2B2B2B"/>
    <a:srgbClr val="752D12"/>
    <a:srgbClr val="A3A4B5"/>
    <a:srgbClr val="2E3192"/>
    <a:srgbClr val="101128"/>
    <a:srgbClr val="00A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96" autoAdjust="0"/>
    <p:restoredTop sz="80420" autoAdjust="0"/>
  </p:normalViewPr>
  <p:slideViewPr>
    <p:cSldViewPr snapToGrid="0" snapToObjects="1">
      <p:cViewPr varScale="1">
        <p:scale>
          <a:sx n="139" d="100"/>
          <a:sy n="139" d="100"/>
        </p:scale>
        <p:origin x="184" y="5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ask</a:t>
            </a:r>
            <a:r>
              <a:rPr lang="en-US" baseline="0" dirty="0"/>
              <a:t> questions when you have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974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Bean validation based validation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28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JSR-305 support (Null safety)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FlatFileItemWriterBuilder</a:t>
            </a:r>
            <a:r>
              <a:rPr lang="en-US" dirty="0"/>
              <a:t> enhancements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Simplified the configuration of writing either a delimited or fixed width file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Other bug fixes,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31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features provide</a:t>
            </a:r>
            <a:r>
              <a:rPr lang="en-US" baseline="0" dirty="0"/>
              <a:t> added robustness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43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configure our app?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80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 we’re going to look at the most exciting area of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01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Batch 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8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</a:t>
            </a:r>
            <a:r>
              <a:rPr lang="en-US" baseline="0" dirty="0"/>
              <a:t> batch processing may be old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</a:t>
            </a:r>
            <a:r>
              <a:rPr lang="en-US" baseline="0" dirty="0"/>
              <a:t> joking aside, new paradigms still need batch processing: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/>
              <a:t>ETL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Orchestration of workloads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Data </a:t>
            </a:r>
            <a:r>
              <a:rPr lang="en-US" baseline="0" dirty="0"/>
              <a:t>Science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IOT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19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</a:t>
            </a:r>
            <a:r>
              <a:rPr lang="en-US" baseline="0" dirty="0"/>
              <a:t> Batch is 9 years old</a:t>
            </a:r>
          </a:p>
          <a:p>
            <a:r>
              <a:rPr lang="en-US" baseline="0" dirty="0"/>
              <a:t>A bedrock technology in modern enterprises in every vertical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676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Autoconfigures:</a:t>
            </a:r>
          </a:p>
          <a:p>
            <a:r>
              <a:rPr lang="en-US" dirty="0" err="1"/>
              <a:t>JobLauncherTestUtils</a:t>
            </a:r>
            <a:endParaRPr lang="en-US" dirty="0"/>
          </a:p>
          <a:p>
            <a:r>
              <a:rPr lang="en-US" dirty="0" err="1"/>
              <a:t>JobRepositoryTestUtils</a:t>
            </a:r>
            <a:endParaRPr lang="en-US" dirty="0"/>
          </a:p>
          <a:p>
            <a:r>
              <a:rPr lang="en-US" dirty="0" err="1"/>
              <a:t>JobScopeTestExecutionListener</a:t>
            </a:r>
            <a:endParaRPr lang="en-US" dirty="0"/>
          </a:p>
          <a:p>
            <a:r>
              <a:rPr lang="en-US" dirty="0" err="1"/>
              <a:t>StepScopeTestExecutionListener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Provides builders for both remote partitioned and remote chunking workloads when using Spring Integration for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19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JsonItemReader</a:t>
            </a:r>
            <a:endParaRPr lang="en-US" dirty="0"/>
          </a:p>
          <a:p>
            <a:r>
              <a:rPr lang="en-US" dirty="0"/>
              <a:t>Similar to </a:t>
            </a:r>
            <a:r>
              <a:rPr lang="en-US" dirty="0" err="1"/>
              <a:t>StaxEventItemReader</a:t>
            </a:r>
            <a:r>
              <a:rPr lang="en-US" dirty="0"/>
              <a:t>, but for JSON</a:t>
            </a:r>
          </a:p>
          <a:p>
            <a:r>
              <a:rPr lang="en-US" dirty="0"/>
              <a:t>Parsers for Jackson and </a:t>
            </a:r>
            <a:r>
              <a:rPr lang="en-US" dirty="0" err="1"/>
              <a:t>Gson</a:t>
            </a:r>
            <a:r>
              <a:rPr lang="en-US" dirty="0"/>
              <a:t> are both supported out of the 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70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3/19/19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9.wdp"/><Relationship Id="rId5" Type="http://schemas.openxmlformats.org/officeDocument/2006/relationships/image" Target="../media/image22.png"/><Relationship Id="rId10" Type="http://schemas.microsoft.com/office/2007/relationships/hdphoto" Target="../media/hdphoto1.wdp"/><Relationship Id="rId4" Type="http://schemas.microsoft.com/office/2007/relationships/hdphoto" Target="../media/hdphoto8.wdp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5" Type="http://schemas.openxmlformats.org/officeDocument/2006/relationships/image" Target="../media/image22.png"/><Relationship Id="rId10" Type="http://schemas.microsoft.com/office/2007/relationships/hdphoto" Target="../media/hdphoto1.wdp"/><Relationship Id="rId4" Type="http://schemas.microsoft.com/office/2007/relationships/hdphoto" Target="../media/hdphoto8.wdp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12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microsoft.com/office/2007/relationships/hdphoto" Target="../media/hdphoto1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microsoft.com/office/2007/relationships/hdphoto" Target="../media/hdphoto1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microsoft.com/office/2007/relationships/hdphoto" Target="../media/hdphoto1.wdp"/><Relationship Id="rId4" Type="http://schemas.microsoft.com/office/2007/relationships/hdphoto" Target="../media/hdphoto8.wdp"/><Relationship Id="rId9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8.wdp"/><Relationship Id="rId7" Type="http://schemas.microsoft.com/office/2007/relationships/hdphoto" Target="../media/hdphoto2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0.wdp"/><Relationship Id="rId5" Type="http://schemas.microsoft.com/office/2007/relationships/hdphoto" Target="../media/hdphoto19.wdp"/><Relationship Id="rId4" Type="http://schemas.microsoft.com/office/2007/relationships/hdphoto" Target="../media/hdphoto10.wdp"/><Relationship Id="rId9" Type="http://schemas.microsoft.com/office/2007/relationships/hdphoto" Target="../media/hdphoto1.wdp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hdphoto" Target="../media/hdphoto26.wdp"/><Relationship Id="rId13" Type="http://schemas.openxmlformats.org/officeDocument/2006/relationships/image" Target="../media/image2.png"/><Relationship Id="rId3" Type="http://schemas.microsoft.com/office/2007/relationships/hdphoto" Target="../media/hdphoto22.wdp"/><Relationship Id="rId7" Type="http://schemas.microsoft.com/office/2007/relationships/hdphoto" Target="../media/hdphoto25.wdp"/><Relationship Id="rId12" Type="http://schemas.microsoft.com/office/2007/relationships/hdphoto" Target="../media/hdphoto12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4.wdp"/><Relationship Id="rId11" Type="http://schemas.microsoft.com/office/2007/relationships/hdphoto" Target="../media/hdphoto29.wdp"/><Relationship Id="rId5" Type="http://schemas.microsoft.com/office/2007/relationships/hdphoto" Target="../media/hdphoto23.wdp"/><Relationship Id="rId10" Type="http://schemas.microsoft.com/office/2007/relationships/hdphoto" Target="../media/hdphoto28.wdp"/><Relationship Id="rId4" Type="http://schemas.microsoft.com/office/2007/relationships/hdphoto" Target="../media/hdphoto10.wdp"/><Relationship Id="rId9" Type="http://schemas.microsoft.com/office/2007/relationships/hdphoto" Target="../media/hdphoto27.wdp"/><Relationship Id="rId1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0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12" Type="http://schemas.microsoft.com/office/2007/relationships/hdphoto" Target="../media/hdphoto13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1.wdp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0" Type="http://schemas.microsoft.com/office/2007/relationships/hdphoto" Target="../media/hdphoto1.wdp"/><Relationship Id="rId4" Type="http://schemas.microsoft.com/office/2007/relationships/hdphoto" Target="../media/hdphoto8.wdp"/><Relationship Id="rId9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30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1.wdp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101128"/>
            </a:gs>
            <a:gs pos="100000">
              <a:srgbClr val="00AE9F"/>
            </a:gs>
            <a:gs pos="61000">
              <a:srgbClr val="2E3192"/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rmAutofit/>
          </a:bodyPr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Proxima Nova Regular"/>
                <a:cs typeface="Proxima Nova Regular"/>
              </a:rPr>
              <a:t>Cloud Native Batch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94440" y="3217019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solidFill>
                  <a:srgbClr val="A3A4B5"/>
                </a:solidFill>
                <a:latin typeface="Proxima Nova Regular"/>
                <a:cs typeface="Proxima Nova Regular"/>
              </a:rPr>
              <a:t>Michael Minella</a:t>
            </a:r>
          </a:p>
          <a:p>
            <a:pPr algn="l"/>
            <a:r>
              <a:rPr lang="en-US" sz="1800" dirty="0">
                <a:solidFill>
                  <a:srgbClr val="A3A4B5"/>
                </a:solidFill>
                <a:latin typeface="Proxima Nova Regular"/>
                <a:cs typeface="Proxima Nova Regular"/>
              </a:rPr>
              <a:t>@</a:t>
            </a:r>
            <a:r>
              <a:rPr lang="en-US" sz="1800" dirty="0" err="1">
                <a:solidFill>
                  <a:srgbClr val="A3A4B5"/>
                </a:solidFill>
                <a:latin typeface="Proxima Nova Regular"/>
                <a:cs typeface="Proxima Nova Regular"/>
              </a:rPr>
              <a:t>michaelminella</a:t>
            </a:r>
            <a:endParaRPr lang="en-US" sz="1800" dirty="0">
              <a:solidFill>
                <a:srgbClr val="A3A4B5"/>
              </a:solidFill>
              <a:latin typeface="Proxima Nova Regular"/>
              <a:cs typeface="Proxima Nova Regular"/>
            </a:endParaRPr>
          </a:p>
          <a:p>
            <a:pPr algn="l"/>
            <a:endParaRPr lang="en-US" sz="1800" dirty="0">
              <a:solidFill>
                <a:srgbClr val="A3A4B5"/>
              </a:solidFill>
              <a:latin typeface="Proxima Nova Regular"/>
              <a:cs typeface="Proxima Nova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28" y="685743"/>
            <a:ext cx="3737706" cy="470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/>
          <p:cNvCxnSpPr/>
          <p:nvPr/>
        </p:nvCxnSpPr>
        <p:spPr>
          <a:xfrm>
            <a:off x="832208" y="2834007"/>
            <a:ext cx="511267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096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33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6130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CLOUD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518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41686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TASK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77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92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0495" y="-161104"/>
            <a:ext cx="9564991" cy="54657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4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8800" y="0"/>
            <a:ext cx="10287000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21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2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96262" y="312732"/>
            <a:ext cx="8823772" cy="4830768"/>
            <a:chOff x="392524" y="312732"/>
            <a:chExt cx="8823772" cy="48307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193618">
              <a:off x="392524" y="312732"/>
              <a:ext cx="5092677" cy="4830768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5222674" y="966627"/>
              <a:ext cx="3993622" cy="9971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>
                  <a:latin typeface="Helvetica Neue Bold Condensed"/>
                  <a:cs typeface="Helvetica Neue Bold Condensed"/>
                </a:rPr>
                <a:t>BATCH PROCESSING </a:t>
              </a:r>
            </a:p>
            <a:p>
              <a:pPr>
                <a:lnSpc>
                  <a:spcPct val="80000"/>
                </a:lnSpc>
              </a:pPr>
              <a:r>
                <a:rPr lang="en-US" sz="3600" dirty="0">
                  <a:latin typeface="Helvetica Neue Bold Condensed"/>
                  <a:cs typeface="Helvetica Neue Bold Condensed"/>
                </a:rPr>
                <a:t>IS </a:t>
              </a:r>
              <a:r>
                <a:rPr lang="en-US" sz="3600" dirty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STILL RELEVANT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282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_15641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38" y="992418"/>
            <a:ext cx="7973525" cy="415108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81290" y="451535"/>
            <a:ext cx="6181420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MODERN PATTERNS AND TOOLS</a:t>
            </a:r>
          </a:p>
          <a:p>
            <a:pPr algn="ct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MAKE BATCH A 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POWERHOUSE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972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948714" y="2738019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551320" y="2964006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Import Process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14437" y="36340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743332" y="2369383"/>
            <a:ext cx="1623462" cy="1411836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18" idx="0"/>
          </p:cNvCxnSpPr>
          <p:nvPr/>
        </p:nvCxnSpPr>
        <p:spPr>
          <a:xfrm>
            <a:off x="3207208" y="2189127"/>
            <a:ext cx="0" cy="54889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103821" y="3146277"/>
            <a:ext cx="189101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6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2520" y="634931"/>
            <a:ext cx="5278960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CLOUD NATIVE </a:t>
            </a:r>
          </a:p>
          <a:p>
            <a:pPr algn="ctr">
              <a:lnSpc>
                <a:spcPct val="80000"/>
              </a:lnSpc>
            </a:pPr>
            <a:r>
              <a:rPr lang="en-US" sz="5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 PROCESSING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7" name="Picture 6" descr="noun_663529_cc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1" b="31643"/>
          <a:stretch/>
        </p:blipFill>
        <p:spPr>
          <a:xfrm>
            <a:off x="2000250" y="2018088"/>
            <a:ext cx="5143500" cy="251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17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39369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0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8686" y="492790"/>
            <a:ext cx="453929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PROVIDES BASIC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BATCH FUNCTIONALITY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959" y="1644246"/>
            <a:ext cx="6945080" cy="27667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00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7396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4.1.1.RELEASE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15468" r="18411"/>
          <a:stretch/>
        </p:blipFill>
        <p:spPr>
          <a:xfrm rot="645490">
            <a:off x="6321896" y="324317"/>
            <a:ext cx="2379004" cy="20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77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1C8E4-94BD-0D4D-A230-0190D71257ED}"/>
              </a:ext>
            </a:extLst>
          </p:cNvPr>
          <p:cNvSpPr txBox="1"/>
          <p:nvPr/>
        </p:nvSpPr>
        <p:spPr>
          <a:xfrm>
            <a:off x="1889215" y="2202418"/>
            <a:ext cx="53655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4200" dirty="0" err="1">
                <a:solidFill>
                  <a:srgbClr val="ADAB0E"/>
                </a:solidFill>
                <a:latin typeface="Menlo Regular"/>
                <a:cs typeface="Menlo Regular"/>
              </a:rPr>
              <a:t>SpringBatchTest</a:t>
            </a:r>
            <a:endParaRPr lang="en-US" sz="42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488BD-1FBC-BB4B-A1DA-5E182503FA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4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1C8E4-94BD-0D4D-A230-0190D71257ED}"/>
              </a:ext>
            </a:extLst>
          </p:cNvPr>
          <p:cNvSpPr txBox="1"/>
          <p:nvPr/>
        </p:nvSpPr>
        <p:spPr>
          <a:xfrm>
            <a:off x="755891" y="2202418"/>
            <a:ext cx="763221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solidFill>
                  <a:srgbClr val="ADAB0E"/>
                </a:solidFill>
                <a:latin typeface="Menlo Regular"/>
                <a:cs typeface="Menlo Regular"/>
              </a:rPr>
              <a:t>@</a:t>
            </a:r>
            <a:r>
              <a:rPr lang="en-US" sz="4200" dirty="0" err="1">
                <a:solidFill>
                  <a:srgbClr val="ADAB0E"/>
                </a:solidFill>
                <a:latin typeface="Menlo Regular"/>
                <a:cs typeface="Menlo Regular"/>
              </a:rPr>
              <a:t>EnableBatchIntegration</a:t>
            </a:r>
            <a:endParaRPr lang="en-US" sz="4200" dirty="0">
              <a:solidFill>
                <a:srgbClr val="ADAB0E"/>
              </a:solidFill>
              <a:latin typeface="Menlo Regular"/>
              <a:cs typeface="Menlo Regula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488BD-1FBC-BB4B-A1DA-5E182503FA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7481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1C8E4-94BD-0D4D-A230-0190D71257ED}"/>
              </a:ext>
            </a:extLst>
          </p:cNvPr>
          <p:cNvSpPr txBox="1"/>
          <p:nvPr/>
        </p:nvSpPr>
        <p:spPr>
          <a:xfrm rot="20862898">
            <a:off x="1341107" y="-531638"/>
            <a:ext cx="4416594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{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</a:t>
            </a:r>
            <a:r>
              <a:rPr lang="en-US" sz="25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isin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"123",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"quantity": 1,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"price": 1.2,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"customer": "foo"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},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{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</a:t>
            </a:r>
            <a:r>
              <a:rPr lang="en-US" sz="2500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isin</a:t>
            </a:r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": "456",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"quantity": 2,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"price": 1.4,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"customer": "bar"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} </a:t>
            </a:r>
          </a:p>
          <a:p>
            <a:r>
              <a:rPr lang="en-US" sz="2500" dirty="0">
                <a:solidFill>
                  <a:schemeClr val="accent3">
                    <a:lumMod val="60000"/>
                    <a:lumOff val="40000"/>
                  </a:schemeClr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488BD-1FBC-BB4B-A1DA-5E182503FA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36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E1C8E4-94BD-0D4D-A230-0190D71257ED}"/>
              </a:ext>
            </a:extLst>
          </p:cNvPr>
          <p:cNvSpPr txBox="1"/>
          <p:nvPr/>
        </p:nvSpPr>
        <p:spPr>
          <a:xfrm>
            <a:off x="31334" y="755869"/>
            <a:ext cx="9437199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rgbClr val="BBB529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@Bean</a:t>
            </a:r>
            <a:r>
              <a:rPr lang="en-US" sz="23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sz="23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public</a:t>
            </a:r>
            <a:r>
              <a:rPr lang="en-US" sz="23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300" dirty="0" err="1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BeanValidatingItemProcessor</a:t>
            </a:r>
            <a:r>
              <a:rPr lang="en-US" sz="2300" dirty="0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&lt;Person&gt; </a:t>
            </a:r>
            <a:r>
              <a:rPr lang="en-US" sz="2300" dirty="0" err="1">
                <a:solidFill>
                  <a:srgbClr val="FFC66D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bvip</a:t>
            </a:r>
            <a:r>
              <a:rPr lang="en-US" sz="2300" dirty="0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(){ </a:t>
            </a:r>
          </a:p>
          <a:p>
            <a:endParaRPr lang="en-US" sz="2300" dirty="0">
              <a:solidFill>
                <a:srgbClr val="A9B7C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300" dirty="0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300" dirty="0" err="1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BeanValidatingItemProcessor</a:t>
            </a:r>
            <a:r>
              <a:rPr lang="en-US" sz="2300" dirty="0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&lt;Person&gt; </a:t>
            </a:r>
            <a:r>
              <a:rPr lang="en-US" sz="2300" dirty="0" err="1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bvip</a:t>
            </a:r>
            <a:r>
              <a:rPr lang="en-US" sz="2300" dirty="0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</a:p>
          <a:p>
            <a:r>
              <a:rPr lang="en-US" sz="2300" dirty="0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</a:t>
            </a:r>
            <a:r>
              <a:rPr lang="en-US" sz="23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new</a:t>
            </a:r>
            <a:r>
              <a:rPr lang="en-US" sz="2300" dirty="0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300" dirty="0" err="1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BeanValidatingItemProcessor</a:t>
            </a:r>
            <a:r>
              <a:rPr lang="en-US" sz="2300" dirty="0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&lt;&gt;(); </a:t>
            </a:r>
          </a:p>
          <a:p>
            <a:endParaRPr lang="en-US" sz="2300" dirty="0">
              <a:solidFill>
                <a:srgbClr val="A9B7C6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2300" dirty="0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300" dirty="0" err="1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bvip.setFilter</a:t>
            </a:r>
            <a:r>
              <a:rPr lang="en-US" sz="2300" dirty="0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(true); </a:t>
            </a:r>
          </a:p>
          <a:p>
            <a:r>
              <a:rPr lang="en-US" sz="23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23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return</a:t>
            </a:r>
            <a:r>
              <a:rPr lang="en-US" sz="23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2300" dirty="0" err="1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bvip</a:t>
            </a:r>
            <a:r>
              <a:rPr lang="en-US" sz="2300" dirty="0">
                <a:solidFill>
                  <a:srgbClr val="CC7832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;</a:t>
            </a:r>
            <a:r>
              <a:rPr lang="en-US" sz="23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US" sz="2300" dirty="0">
                <a:solidFill>
                  <a:srgbClr val="A9B7C6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488BD-1FBC-BB4B-A1DA-5E182503FA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36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0115F6-EF30-1A45-9DBA-3E271149A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20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948714" y="2738019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551320" y="2964006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Import Process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14437" y="36340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743332" y="2369383"/>
            <a:ext cx="1623462" cy="1411836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18" idx="0"/>
          </p:cNvCxnSpPr>
          <p:nvPr/>
        </p:nvCxnSpPr>
        <p:spPr>
          <a:xfrm>
            <a:off x="3207208" y="2189127"/>
            <a:ext cx="0" cy="54889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103821" y="3146277"/>
            <a:ext cx="189101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64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48602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BATCH 4.0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7">
            <a:alphaModFix/>
          </a:blip>
          <a:srcRect l="15468" r="18411"/>
          <a:stretch/>
        </p:blipFill>
        <p:spPr>
          <a:xfrm rot="645490">
            <a:off x="6321896" y="324317"/>
            <a:ext cx="2379004" cy="20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9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un_61233_c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2416">
            <a:off x="-1612959" y="1891603"/>
            <a:ext cx="51435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6544" y="255872"/>
            <a:ext cx="4312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Helvetica Neue Bold Condensed"/>
                <a:cs typeface="Helvetica Neue Bold Condensed"/>
              </a:rPr>
              <a:t>MICHAEL MINELLA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5494" y="1001825"/>
            <a:ext cx="6218369" cy="40811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Lead –       </a:t>
            </a:r>
            <a:r>
              <a:rPr lang="en-US" sz="3600" dirty="0">
                <a:latin typeface="Helvetica Neue Bold Condensed"/>
                <a:cs typeface="Helvetica Neue Bold Condensed"/>
              </a:rPr>
              <a:t>Spring Batch &amp;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			      Spring Cloud Task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JSR-352 -  </a:t>
            </a:r>
            <a:r>
              <a:rPr lang="en-US" sz="3600" dirty="0">
                <a:latin typeface="Helvetica Neue Bold Condensed"/>
                <a:cs typeface="Helvetica Neue Bold Condensed"/>
              </a:rPr>
              <a:t>Expert Group Member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Author –    </a:t>
            </a:r>
            <a:r>
              <a:rPr lang="en-US" sz="3600" dirty="0">
                <a:latin typeface="Helvetica Neue Bold Condensed"/>
                <a:cs typeface="Helvetica Neue Bold Condensed"/>
              </a:rPr>
              <a:t>Pro Spring Batch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Speaker -  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JavaOne</a:t>
            </a:r>
            <a:r>
              <a:rPr lang="en-US" sz="3600" dirty="0">
                <a:latin typeface="Helvetica Neue Bold Condensed"/>
                <a:cs typeface="Helvetica Neue Bold Condensed"/>
              </a:rPr>
              <a:t> Rockstar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                 Java Champion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Podcast -  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OffHeap</a:t>
            </a:r>
            <a:r>
              <a:rPr lang="en-US" sz="3600" dirty="0">
                <a:latin typeface="Helvetica Neue Bold Condensed"/>
                <a:cs typeface="Helvetica Neue Bold Condensed"/>
              </a:rPr>
              <a:t> Curmudgeon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Twitter -    </a:t>
            </a:r>
            <a:r>
              <a:rPr lang="en-US" sz="3600" dirty="0">
                <a:latin typeface="Helvetica Neue Bold Condensed"/>
                <a:cs typeface="Helvetica Neue Bold Condensed"/>
              </a:rPr>
              <a:t>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michaelminella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 or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                  @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OffHeap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58871" y="947675"/>
            <a:ext cx="8626259" cy="2843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700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348150" y="2210174"/>
            <a:ext cx="2308279" cy="889872"/>
            <a:chOff x="2454092" y="906547"/>
            <a:chExt cx="2308279" cy="889872"/>
          </a:xfrm>
        </p:grpSpPr>
        <p:pic>
          <p:nvPicPr>
            <p:cNvPr id="37" name="Picture 36" descr="filled-box9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4092" y="906547"/>
              <a:ext cx="2308279" cy="889872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3163238" y="1112956"/>
              <a:ext cx="889987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load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19628" y="2213371"/>
            <a:ext cx="5965323" cy="883478"/>
            <a:chOff x="2907670" y="3732696"/>
            <a:chExt cx="5965323" cy="883478"/>
          </a:xfrm>
        </p:grpSpPr>
        <p:pic>
          <p:nvPicPr>
            <p:cNvPr id="15" name="Picture 14" descr="filled-box10.png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907670" y="3732696"/>
              <a:ext cx="5965323" cy="88347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5201681" y="3935907"/>
              <a:ext cx="208262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S3JDBC Job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287346" y="1254073"/>
            <a:ext cx="8429886" cy="2635355"/>
            <a:chOff x="287346" y="1901374"/>
            <a:chExt cx="8429886" cy="2635355"/>
          </a:xfrm>
        </p:grpSpPr>
        <p:grpSp>
          <p:nvGrpSpPr>
            <p:cNvPr id="40" name="Group 39"/>
            <p:cNvGrpSpPr/>
            <p:nvPr/>
          </p:nvGrpSpPr>
          <p:grpSpPr>
            <a:xfrm>
              <a:off x="287346" y="1901374"/>
              <a:ext cx="8429886" cy="1507472"/>
              <a:chOff x="287346" y="937369"/>
              <a:chExt cx="8429886" cy="1507472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87346" y="937369"/>
                <a:ext cx="3839661" cy="758920"/>
                <a:chOff x="2347139" y="2298173"/>
                <a:chExt cx="3839661" cy="758920"/>
              </a:xfrm>
            </p:grpSpPr>
            <p:pic>
              <p:nvPicPr>
                <p:cNvPr id="26" name="Picture 25" descr="filled-box10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47139" y="2298173"/>
                  <a:ext cx="3839661" cy="758920"/>
                </a:xfrm>
                <a:prstGeom prst="rect">
                  <a:avLst/>
                </a:prstGeom>
              </p:spPr>
            </p:pic>
            <p:sp>
              <p:nvSpPr>
                <p:cNvPr id="29" name="TextBox 28"/>
                <p:cNvSpPr txBox="1"/>
                <p:nvPr/>
              </p:nvSpPr>
              <p:spPr>
                <a:xfrm>
                  <a:off x="2579096" y="2455367"/>
                  <a:ext cx="3249608" cy="4129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2500" dirty="0" err="1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FlatFileItemReader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1605843" y="1696289"/>
                <a:ext cx="5203240" cy="748552"/>
                <a:chOff x="2351421" y="1096738"/>
                <a:chExt cx="5203240" cy="748552"/>
              </a:xfrm>
            </p:grpSpPr>
            <p:pic>
              <p:nvPicPr>
                <p:cNvPr id="22" name="Picture 21" descr="filled-box10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10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800000">
                  <a:off x="2351421" y="1096738"/>
                  <a:ext cx="5203240" cy="748552"/>
                </a:xfrm>
                <a:prstGeom prst="rect">
                  <a:avLst/>
                </a:prstGeom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2797864" y="1275162"/>
                  <a:ext cx="4429418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500" dirty="0" err="1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EnrichmentItemProcessor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grpSp>
            <p:nvGrpSpPr>
              <p:cNvPr id="34" name="Group 33"/>
              <p:cNvGrpSpPr/>
              <p:nvPr/>
            </p:nvGrpSpPr>
            <p:grpSpPr>
              <a:xfrm>
                <a:off x="4490629" y="1026663"/>
                <a:ext cx="4226603" cy="580332"/>
                <a:chOff x="4302222" y="1313957"/>
                <a:chExt cx="4226603" cy="580332"/>
              </a:xfrm>
            </p:grpSpPr>
            <p:pic>
              <p:nvPicPr>
                <p:cNvPr id="35" name="Picture 34" descr="filled-box3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rightnessContrast bright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02222" y="1313957"/>
                  <a:ext cx="4226603" cy="580332"/>
                </a:xfrm>
                <a:prstGeom prst="rect">
                  <a:avLst/>
                </a:prstGeom>
              </p:spPr>
            </p:pic>
            <p:sp>
              <p:nvSpPr>
                <p:cNvPr id="36" name="TextBox 35"/>
                <p:cNvSpPr txBox="1"/>
                <p:nvPr/>
              </p:nvSpPr>
              <p:spPr>
                <a:xfrm>
                  <a:off x="4480946" y="1315948"/>
                  <a:ext cx="3647152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500" dirty="0" err="1">
                      <a:solidFill>
                        <a:schemeClr val="bg1"/>
                      </a:solidFill>
                      <a:latin typeface="FFF Tusj Bold"/>
                      <a:cs typeface="FFF Tusj Bold"/>
                    </a:rPr>
                    <a:t>JdbcBatchItemWriter</a:t>
                  </a:r>
                  <a:endPara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endParaRPr>
                </a:p>
              </p:txBody>
            </p:sp>
          </p:grpSp>
          <p:cxnSp>
            <p:nvCxnSpPr>
              <p:cNvPr id="8" name="Elbow Connector 7"/>
              <p:cNvCxnSpPr/>
              <p:nvPr/>
            </p:nvCxnSpPr>
            <p:spPr>
              <a:xfrm>
                <a:off x="1190593" y="1606995"/>
                <a:ext cx="802161" cy="496544"/>
              </a:xfrm>
              <a:prstGeom prst="bentConnector3">
                <a:avLst>
                  <a:gd name="adj1" fmla="val 526"/>
                </a:avLst>
              </a:prstGeom>
              <a:ln>
                <a:solidFill>
                  <a:schemeClr val="bg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Elbow Connector 10"/>
              <p:cNvCxnSpPr/>
              <p:nvPr/>
            </p:nvCxnSpPr>
            <p:spPr>
              <a:xfrm rot="5400000" flipH="1" flipV="1">
                <a:off x="6548028" y="1617148"/>
                <a:ext cx="496544" cy="476238"/>
              </a:xfrm>
              <a:prstGeom prst="bentConnector3">
                <a:avLst>
                  <a:gd name="adj1" fmla="val -3954"/>
                </a:avLst>
              </a:prstGeom>
              <a:ln>
                <a:solidFill>
                  <a:srgbClr val="FFFFF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3076635" y="3653251"/>
              <a:ext cx="2901290" cy="883478"/>
              <a:chOff x="3458530" y="3732696"/>
              <a:chExt cx="5965323" cy="883478"/>
            </a:xfrm>
          </p:grpSpPr>
          <p:pic>
            <p:nvPicPr>
              <p:cNvPr id="45" name="Picture 44" descr="filled-box10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0800000">
                <a:off x="3458530" y="3732696"/>
                <a:ext cx="5965323" cy="883478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4054674" y="3935907"/>
                <a:ext cx="477303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REST Service</a:t>
                </a:r>
              </a:p>
            </p:txBody>
          </p:sp>
        </p:grpSp>
        <p:cxnSp>
          <p:nvCxnSpPr>
            <p:cNvPr id="50" name="Straight Arrow Connector 49"/>
            <p:cNvCxnSpPr>
              <a:stCxn id="45" idx="2"/>
            </p:cNvCxnSpPr>
            <p:nvPr/>
          </p:nvCxnSpPr>
          <p:spPr>
            <a:xfrm flipV="1">
              <a:off x="4527280" y="3315772"/>
              <a:ext cx="0" cy="337479"/>
            </a:xfrm>
            <a:prstGeom prst="straightConnector1">
              <a:avLst/>
            </a:prstGeom>
            <a:ln>
              <a:solidFill>
                <a:srgbClr val="FFFFFF"/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356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95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551" b="5498"/>
          <a:stretch/>
        </p:blipFill>
        <p:spPr>
          <a:xfrm>
            <a:off x="0" y="153292"/>
            <a:ext cx="9144000" cy="46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200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2536" y="1520180"/>
            <a:ext cx="4004133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8000" spc="600" dirty="0">
                <a:solidFill>
                  <a:srgbClr val="254061"/>
                </a:solidFill>
                <a:latin typeface="Helvetica Neue Bold Condensed"/>
                <a:cs typeface="Helvetica Neue Bold Condensed"/>
              </a:rPr>
              <a:t>CIRCUIT</a:t>
            </a:r>
          </a:p>
          <a:p>
            <a:pPr>
              <a:lnSpc>
                <a:spcPct val="80000"/>
              </a:lnSpc>
            </a:pPr>
            <a:r>
              <a:rPr lang="en-US" sz="8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BREAKER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25231" y="1368808"/>
            <a:ext cx="3726628" cy="2208719"/>
            <a:chOff x="625231" y="1368808"/>
            <a:chExt cx="3726628" cy="2208719"/>
          </a:xfrm>
        </p:grpSpPr>
        <p:grpSp>
          <p:nvGrpSpPr>
            <p:cNvPr id="7" name="Group 6"/>
            <p:cNvGrpSpPr/>
            <p:nvPr/>
          </p:nvGrpSpPr>
          <p:grpSpPr>
            <a:xfrm>
              <a:off x="1391243" y="1368808"/>
              <a:ext cx="2194604" cy="2208719"/>
              <a:chOff x="2954320" y="1245140"/>
              <a:chExt cx="2194604" cy="2208719"/>
            </a:xfrm>
          </p:grpSpPr>
          <p:sp>
            <p:nvSpPr>
              <p:cNvPr id="3" name="Isosceles Triangle 2"/>
              <p:cNvSpPr/>
              <p:nvPr/>
            </p:nvSpPr>
            <p:spPr>
              <a:xfrm rot="16200000">
                <a:off x="3095974" y="1426308"/>
                <a:ext cx="1925411" cy="1846385"/>
              </a:xfrm>
              <a:prstGeom prst="triangle">
                <a:avLst/>
              </a:prstGeom>
              <a:noFill/>
              <a:ln w="7620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/>
            </p:nvSpPr>
            <p:spPr>
              <a:xfrm>
                <a:off x="2954320" y="2189861"/>
                <a:ext cx="283307" cy="283307"/>
              </a:xfrm>
              <a:prstGeom prst="ellipse">
                <a:avLst/>
              </a:prstGeom>
              <a:solidFill>
                <a:schemeClr val="bg1"/>
              </a:solidFill>
              <a:ln w="762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/>
            </p:nvSpPr>
            <p:spPr>
              <a:xfrm>
                <a:off x="4865617" y="1245140"/>
                <a:ext cx="283307" cy="283307"/>
              </a:xfrm>
              <a:prstGeom prst="ellipse">
                <a:avLst/>
              </a:prstGeom>
              <a:solidFill>
                <a:schemeClr val="bg1"/>
              </a:solidFill>
              <a:ln w="762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/>
              <p:nvPr/>
            </p:nvSpPr>
            <p:spPr>
              <a:xfrm>
                <a:off x="4840218" y="3170552"/>
                <a:ext cx="283307" cy="283307"/>
              </a:xfrm>
              <a:prstGeom prst="ellipse">
                <a:avLst/>
              </a:prstGeom>
              <a:solidFill>
                <a:schemeClr val="bg1"/>
              </a:solidFill>
              <a:ln w="7620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Connector 8"/>
            <p:cNvCxnSpPr>
              <a:stCxn id="4" idx="2"/>
            </p:cNvCxnSpPr>
            <p:nvPr/>
          </p:nvCxnSpPr>
          <p:spPr>
            <a:xfrm flipH="1">
              <a:off x="625231" y="2455183"/>
              <a:ext cx="766012" cy="6663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3585847" y="1503799"/>
              <a:ext cx="766012" cy="6663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560448" y="3415534"/>
              <a:ext cx="766012" cy="6663"/>
            </a:xfrm>
            <a:prstGeom prst="line">
              <a:avLst/>
            </a:prstGeom>
            <a:ln w="762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220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7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519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2-21 at 1.2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6933">
            <a:off x="-170464" y="373090"/>
            <a:ext cx="5885497" cy="431098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62526" y="656818"/>
            <a:ext cx="3693322" cy="12408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CODE AND CONFIG</a:t>
            </a:r>
          </a:p>
          <a:p>
            <a:pPr algn="r">
              <a:lnSpc>
                <a:spcPct val="80000"/>
              </a:lnSpc>
            </a:pPr>
            <a:r>
              <a:rPr lang="en-US" sz="53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SEPARATION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271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F3D19"/>
            </a:gs>
            <a:gs pos="100000">
              <a:srgbClr val="752D1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oun_60030_cc.png"/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089"/>
          <a:stretch/>
        </p:blipFill>
        <p:spPr>
          <a:xfrm>
            <a:off x="-429699" y="734"/>
            <a:ext cx="6201864" cy="51420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87402" y="1911225"/>
            <a:ext cx="3961637" cy="1474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500" spc="600" dirty="0">
                <a:solidFill>
                  <a:srgbClr val="752D12"/>
                </a:solidFill>
                <a:latin typeface="Helvetica Neue Bold Condensed"/>
                <a:cs typeface="Helvetica Neue Bold Condensed"/>
              </a:rPr>
              <a:t>MULTIPLE</a:t>
            </a:r>
          </a:p>
          <a:p>
            <a:pPr>
              <a:lnSpc>
                <a:spcPct val="80000"/>
              </a:lnSpc>
            </a:pPr>
            <a:r>
              <a:rPr lang="en-US" sz="55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APPROACHES</a:t>
            </a:r>
          </a:p>
        </p:txBody>
      </p:sp>
    </p:spTree>
    <p:extLst>
      <p:ext uri="{BB962C8B-B14F-4D97-AF65-F5344CB8AC3E}">
        <p14:creationId xmlns:p14="http://schemas.microsoft.com/office/powerpoint/2010/main" val="6745652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15214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CONFIG SERVER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02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34" y="543334"/>
            <a:ext cx="4475401" cy="44754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82894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EUREKA SERVER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66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ffHeapLogoBig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1" b="13746"/>
          <a:stretch/>
        </p:blipFill>
        <p:spPr>
          <a:xfrm>
            <a:off x="1185083" y="836243"/>
            <a:ext cx="6773834" cy="34710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60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948714" y="2544099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551320" y="2964006"/>
              <a:ext cx="3698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Import Process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114437" y="16948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743332" y="2175463"/>
            <a:ext cx="1623462" cy="1411836"/>
          </a:xfrm>
          <a:prstGeom prst="rect">
            <a:avLst/>
          </a:prstGeom>
        </p:spPr>
      </p:pic>
      <p:cxnSp>
        <p:nvCxnSpPr>
          <p:cNvPr id="30" name="Straight Arrow Connector 29"/>
          <p:cNvCxnSpPr>
            <a:endCxn id="18" idx="0"/>
          </p:cNvCxnSpPr>
          <p:nvPr/>
        </p:nvCxnSpPr>
        <p:spPr>
          <a:xfrm>
            <a:off x="3207208" y="1995207"/>
            <a:ext cx="0" cy="548892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103821" y="2952357"/>
            <a:ext cx="1891019" cy="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42332" y="3781219"/>
            <a:ext cx="2841338" cy="1095373"/>
            <a:chOff x="3138276" y="1082260"/>
            <a:chExt cx="2841338" cy="1095373"/>
          </a:xfrm>
        </p:grpSpPr>
        <p:pic>
          <p:nvPicPr>
            <p:cNvPr id="32" name="Picture 31" descr="filled-box9.png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276" y="1082260"/>
              <a:ext cx="2841338" cy="1095373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3436455" y="1177814"/>
              <a:ext cx="226215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</a:t>
              </a:r>
            </a:p>
            <a:p>
              <a:pPr algn="ctr"/>
              <a:r>
                <a:rPr lang="en-US" sz="2500" dirty="0" err="1">
                  <a:solidFill>
                    <a:schemeClr val="bg1"/>
                  </a:solidFill>
                  <a:latin typeface="FFF Tusj Bold"/>
                  <a:cs typeface="FFF Tusj Bold"/>
                </a:rPr>
                <a:t>Config</a:t>
              </a:r>
              <a:endParaRPr lang="en-US" sz="2500" dirty="0">
                <a:solidFill>
                  <a:schemeClr val="bg1"/>
                </a:solidFill>
                <a:latin typeface="FFF Tusj Bold"/>
                <a:cs typeface="FFF Tusj Bold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500846" y="3785787"/>
            <a:ext cx="2493923" cy="1017104"/>
            <a:chOff x="5227115" y="1313957"/>
            <a:chExt cx="2493923" cy="1017104"/>
          </a:xfrm>
        </p:grpSpPr>
        <p:pic>
          <p:nvPicPr>
            <p:cNvPr id="29" name="Picture 28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7115" y="1313957"/>
              <a:ext cx="2493923" cy="101710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292504" y="1315948"/>
              <a:ext cx="226215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Spring Cloud</a:t>
              </a:r>
            </a:p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Eureka</a:t>
              </a:r>
            </a:p>
          </p:txBody>
        </p:sp>
      </p:grpSp>
      <p:cxnSp>
        <p:nvCxnSpPr>
          <p:cNvPr id="6" name="Straight Arrow Connector 5"/>
          <p:cNvCxnSpPr>
            <a:stCxn id="32" idx="0"/>
          </p:cNvCxnSpPr>
          <p:nvPr/>
        </p:nvCxnSpPr>
        <p:spPr>
          <a:xfrm flipH="1" flipV="1">
            <a:off x="2161794" y="3239139"/>
            <a:ext cx="1207" cy="542080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4640788" y="3286153"/>
            <a:ext cx="1207" cy="542080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6141707" y="4098056"/>
            <a:ext cx="2607530" cy="549710"/>
            <a:chOff x="5113509" y="1313957"/>
            <a:chExt cx="2607530" cy="549710"/>
          </a:xfrm>
        </p:grpSpPr>
        <p:pic>
          <p:nvPicPr>
            <p:cNvPr id="38" name="Picture 3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509" y="1313957"/>
              <a:ext cx="2607530" cy="54971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260446" y="1315948"/>
              <a:ext cx="2326278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500" dirty="0">
                  <a:solidFill>
                    <a:schemeClr val="bg1"/>
                  </a:solidFill>
                  <a:latin typeface="FFF Tusj Bold"/>
                  <a:cs typeface="FFF Tusj Bold"/>
                </a:rPr>
                <a:t>REST Service</a:t>
              </a:r>
            </a:p>
          </p:txBody>
        </p:sp>
      </p:grpSp>
      <p:cxnSp>
        <p:nvCxnSpPr>
          <p:cNvPr id="8" name="Elbow Connector 7"/>
          <p:cNvCxnSpPr/>
          <p:nvPr/>
        </p:nvCxnSpPr>
        <p:spPr>
          <a:xfrm>
            <a:off x="5056431" y="3148032"/>
            <a:ext cx="1686901" cy="952015"/>
          </a:xfrm>
          <a:prstGeom prst="bentConnector3">
            <a:avLst>
              <a:gd name="adj1" fmla="val 100369"/>
            </a:avLst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8" idx="1"/>
          </p:cNvCxnSpPr>
          <p:nvPr/>
        </p:nvCxnSpPr>
        <p:spPr>
          <a:xfrm flipH="1">
            <a:off x="5759859" y="4372911"/>
            <a:ext cx="381848" cy="9293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7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87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075052" y="86245"/>
            <a:ext cx="6993897" cy="4971011"/>
            <a:chOff x="151650" y="102479"/>
            <a:chExt cx="6993897" cy="4971011"/>
          </a:xfrm>
        </p:grpSpPr>
        <p:pic>
          <p:nvPicPr>
            <p:cNvPr id="4" name="Picture 3" descr="noun_697372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031" r="15491" b="27291"/>
            <a:stretch/>
          </p:blipFill>
          <p:spPr>
            <a:xfrm>
              <a:off x="2395418" y="102479"/>
              <a:ext cx="4750129" cy="4971011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151650" y="682325"/>
              <a:ext cx="4387044" cy="13490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spc="600" dirty="0">
                  <a:latin typeface="Helvetica Neue Bold Condensed"/>
                  <a:cs typeface="Helvetica Neue Bold Condensed"/>
                </a:rPr>
                <a:t>HOW DO WE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>
                  <a:solidFill>
                    <a:srgbClr val="800000"/>
                  </a:solidFill>
                  <a:latin typeface="Helvetica Neue Bold Condensed"/>
                  <a:cs typeface="Helvetica Neue Bold Condensed"/>
                </a:rPr>
                <a:t>SCALE THE APP</a:t>
              </a:r>
              <a:r>
                <a:rPr lang="en-US" sz="5000" dirty="0">
                  <a:latin typeface="Helvetica Neue Bold Condensed"/>
                  <a:cs typeface="Helvetica Neue Bold Condensed"/>
                </a:rPr>
                <a:t>?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374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343" y="564501"/>
            <a:ext cx="3778793" cy="37787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631128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SCALING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 BATCH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22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37673" y="986701"/>
            <a:ext cx="6068654" cy="3170099"/>
            <a:chOff x="1313085" y="1180717"/>
            <a:chExt cx="6068654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1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8464" y="2007393"/>
              <a:ext cx="3090817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PARALLEL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STEPS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00011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975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37673" y="986701"/>
            <a:ext cx="6068654" cy="3170099"/>
            <a:chOff x="1313085" y="1180717"/>
            <a:chExt cx="6068654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2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8464" y="2007393"/>
              <a:ext cx="4444116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MULTITHREADED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STEPS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00011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05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37673" y="986701"/>
            <a:ext cx="6068654" cy="3170099"/>
            <a:chOff x="1313085" y="1180717"/>
            <a:chExt cx="6068654" cy="3170099"/>
          </a:xfrm>
        </p:grpSpPr>
        <p:sp>
          <p:nvSpPr>
            <p:cNvPr id="4" name="TextBox 3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3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8464" y="2253795"/>
              <a:ext cx="4470420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endParaRPr lang="en-US" sz="5800" dirty="0">
                <a:solidFill>
                  <a:srgbClr val="151A3C"/>
                </a:solidFill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80000"/>
                </a:lnSpc>
              </a:pPr>
              <a:r>
                <a:rPr lang="en-US" sz="58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PARTITIONING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2700011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09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51A3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58665" y="986701"/>
            <a:ext cx="6226670" cy="3170099"/>
            <a:chOff x="1313085" y="1180717"/>
            <a:chExt cx="6226670" cy="3170099"/>
          </a:xfrm>
        </p:grpSpPr>
        <p:sp>
          <p:nvSpPr>
            <p:cNvPr id="9" name="TextBox 8"/>
            <p:cNvSpPr txBox="1"/>
            <p:nvPr/>
          </p:nvSpPr>
          <p:spPr>
            <a:xfrm>
              <a:off x="2241826" y="2396435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13085" y="1180717"/>
              <a:ext cx="1415761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4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88464" y="2007393"/>
              <a:ext cx="4951291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000" dirty="0">
                  <a:solidFill>
                    <a:srgbClr val="151A3C"/>
                  </a:solidFill>
                  <a:latin typeface="Helvetica Neue Bold Condensed"/>
                  <a:cs typeface="Helvetica Neue Bold Condensed"/>
                </a:rPr>
                <a:t>REMOTE</a:t>
              </a:r>
            </a:p>
            <a:p>
              <a:pPr>
                <a:lnSpc>
                  <a:spcPct val="80000"/>
                </a:lnSpc>
              </a:pPr>
              <a:r>
                <a:rPr lang="en-US" sz="9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CHUNKING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775835" y="3718891"/>
              <a:ext cx="4681728" cy="0"/>
            </a:xfrm>
            <a:prstGeom prst="line">
              <a:avLst/>
            </a:prstGeom>
            <a:ln w="101600" cmpd="sng">
              <a:solidFill>
                <a:srgbClr val="151A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456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1841" y="780757"/>
            <a:ext cx="3398981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500" dirty="0">
                <a:latin typeface="Helvetica Neue Bold Condensed"/>
                <a:cs typeface="Helvetica Neue Bold Condensed"/>
              </a:rPr>
              <a:t>WE’LL USE</a:t>
            </a:r>
          </a:p>
          <a:p>
            <a:pPr>
              <a:lnSpc>
                <a:spcPct val="80000"/>
              </a:lnSpc>
            </a:pPr>
            <a:r>
              <a:rPr lang="en-US" sz="45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PARTITIONING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56358" y="780757"/>
            <a:ext cx="5831285" cy="3581986"/>
            <a:chOff x="1151489" y="483512"/>
            <a:chExt cx="6708110" cy="4311497"/>
          </a:xfrm>
        </p:grpSpPr>
        <p:pic>
          <p:nvPicPr>
            <p:cNvPr id="3" name="Picture 2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3057339" y="483512"/>
              <a:ext cx="2896411" cy="251885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1151489" y="3702778"/>
              <a:ext cx="6708110" cy="1092231"/>
              <a:chOff x="1151489" y="3702778"/>
              <a:chExt cx="6708110" cy="1092231"/>
            </a:xfrm>
          </p:grpSpPr>
          <p:pic>
            <p:nvPicPr>
              <p:cNvPr id="4" name="Picture 3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1151489" y="3702778"/>
                <a:ext cx="1255950" cy="1092231"/>
              </a:xfrm>
              <a:prstGeom prst="rect">
                <a:avLst/>
              </a:prstGeom>
            </p:spPr>
          </p:pic>
          <p:pic>
            <p:nvPicPr>
              <p:cNvPr id="5" name="Picture 4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2968876" y="3702778"/>
                <a:ext cx="1255950" cy="1092231"/>
              </a:xfrm>
              <a:prstGeom prst="rect">
                <a:avLst/>
              </a:prstGeom>
            </p:spPr>
          </p:pic>
          <p:pic>
            <p:nvPicPr>
              <p:cNvPr id="6" name="Picture 5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4786263" y="3702778"/>
                <a:ext cx="1255950" cy="1092231"/>
              </a:xfrm>
              <a:prstGeom prst="rect">
                <a:avLst/>
              </a:prstGeom>
            </p:spPr>
          </p:pic>
          <p:pic>
            <p:nvPicPr>
              <p:cNvPr id="7" name="Picture 6" descr="noun_727288_cc.png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3036"/>
              <a:stretch/>
            </p:blipFill>
            <p:spPr>
              <a:xfrm>
                <a:off x="6603649" y="3702778"/>
                <a:ext cx="1255950" cy="1092231"/>
              </a:xfrm>
              <a:prstGeom prst="rect">
                <a:avLst/>
              </a:prstGeom>
            </p:spPr>
          </p:pic>
        </p:grpSp>
      </p:grpSp>
      <p:cxnSp>
        <p:nvCxnSpPr>
          <p:cNvPr id="13" name="Elbow Connector 12"/>
          <p:cNvCxnSpPr>
            <a:stCxn id="3" idx="2"/>
            <a:endCxn id="4" idx="0"/>
          </p:cNvCxnSpPr>
          <p:nvPr/>
        </p:nvCxnSpPr>
        <p:spPr>
          <a:xfrm rot="5400000">
            <a:off x="3096174" y="1979491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" idx="2"/>
            <a:endCxn id="5" idx="0"/>
          </p:cNvCxnSpPr>
          <p:nvPr/>
        </p:nvCxnSpPr>
        <p:spPr>
          <a:xfrm rot="5400000">
            <a:off x="3886091" y="2769408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3" idx="2"/>
            <a:endCxn id="6" idx="0"/>
          </p:cNvCxnSpPr>
          <p:nvPr/>
        </p:nvCxnSpPr>
        <p:spPr>
          <a:xfrm rot="16200000" flipH="1">
            <a:off x="4676007" y="2769407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3" idx="2"/>
            <a:endCxn id="7" idx="0"/>
          </p:cNvCxnSpPr>
          <p:nvPr/>
        </p:nvCxnSpPr>
        <p:spPr>
          <a:xfrm rot="16200000" flipH="1">
            <a:off x="5465924" y="1979490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772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105" y="780757"/>
            <a:ext cx="3467616" cy="14403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PARTITIONING VIA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SPRING CLOUD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TASK</a:t>
            </a:r>
          </a:p>
        </p:txBody>
      </p:sp>
      <p:cxnSp>
        <p:nvCxnSpPr>
          <p:cNvPr id="13" name="Elbow Connector 12"/>
          <p:cNvCxnSpPr>
            <a:stCxn id="3" idx="2"/>
            <a:endCxn id="4" idx="0"/>
          </p:cNvCxnSpPr>
          <p:nvPr/>
        </p:nvCxnSpPr>
        <p:spPr>
          <a:xfrm rot="5400000">
            <a:off x="3096174" y="1979491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3" idx="2"/>
            <a:endCxn id="5" idx="0"/>
          </p:cNvCxnSpPr>
          <p:nvPr/>
        </p:nvCxnSpPr>
        <p:spPr>
          <a:xfrm rot="5400000">
            <a:off x="3886091" y="2769408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3" idx="2"/>
            <a:endCxn id="6" idx="0"/>
          </p:cNvCxnSpPr>
          <p:nvPr/>
        </p:nvCxnSpPr>
        <p:spPr>
          <a:xfrm rot="16200000" flipH="1">
            <a:off x="4676007" y="2769407"/>
            <a:ext cx="581905" cy="789917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3" idx="2"/>
            <a:endCxn id="7" idx="0"/>
          </p:cNvCxnSpPr>
          <p:nvPr/>
        </p:nvCxnSpPr>
        <p:spPr>
          <a:xfrm rot="16200000" flipH="1">
            <a:off x="5465924" y="1979490"/>
            <a:ext cx="581905" cy="2369751"/>
          </a:xfrm>
          <a:prstGeom prst="bentConnector3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3313092" y="780757"/>
            <a:ext cx="2517818" cy="209265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1656358" y="3455319"/>
            <a:ext cx="1091783" cy="907424"/>
            <a:chOff x="1656358" y="3455319"/>
            <a:chExt cx="1091783" cy="907424"/>
          </a:xfrm>
        </p:grpSpPr>
        <p:sp>
          <p:nvSpPr>
            <p:cNvPr id="10" name="Magnetic Disk 9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pic>
        <p:nvPicPr>
          <p:cNvPr id="5" name="Picture 4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3236192" y="3455319"/>
            <a:ext cx="1091783" cy="907424"/>
          </a:xfrm>
          <a:prstGeom prst="rect">
            <a:avLst/>
          </a:prstGeom>
        </p:spPr>
      </p:pic>
      <p:pic>
        <p:nvPicPr>
          <p:cNvPr id="6" name="Picture 5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4816026" y="3455319"/>
            <a:ext cx="1091783" cy="907424"/>
          </a:xfrm>
          <a:prstGeom prst="rect">
            <a:avLst/>
          </a:prstGeom>
        </p:spPr>
      </p:pic>
      <p:pic>
        <p:nvPicPr>
          <p:cNvPr id="7" name="Picture 6" descr="noun_727288_cc.pn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6395860" y="3455319"/>
            <a:ext cx="1091783" cy="90742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810813" y="3566941"/>
            <a:ext cx="1091783" cy="907424"/>
            <a:chOff x="1656358" y="3455319"/>
            <a:chExt cx="1091783" cy="907424"/>
          </a:xfrm>
        </p:grpSpPr>
        <p:sp>
          <p:nvSpPr>
            <p:cNvPr id="23" name="Magnetic Disk 22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3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999070" y="3719341"/>
            <a:ext cx="1091783" cy="907424"/>
            <a:chOff x="1656358" y="3455319"/>
            <a:chExt cx="1091783" cy="907424"/>
          </a:xfrm>
        </p:grpSpPr>
        <p:sp>
          <p:nvSpPr>
            <p:cNvPr id="26" name="Magnetic Disk 25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398125" y="3602997"/>
            <a:ext cx="1091783" cy="907424"/>
            <a:chOff x="1656358" y="3455319"/>
            <a:chExt cx="1091783" cy="907424"/>
          </a:xfrm>
        </p:grpSpPr>
        <p:sp>
          <p:nvSpPr>
            <p:cNvPr id="29" name="Magnetic Disk 28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586382" y="3755397"/>
            <a:ext cx="1091783" cy="907424"/>
            <a:chOff x="1656358" y="3455319"/>
            <a:chExt cx="1091783" cy="907424"/>
          </a:xfrm>
        </p:grpSpPr>
        <p:sp>
          <p:nvSpPr>
            <p:cNvPr id="32" name="Magnetic Disk 31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4947432" y="3602997"/>
            <a:ext cx="1091783" cy="907424"/>
            <a:chOff x="1656358" y="3455319"/>
            <a:chExt cx="1091783" cy="907424"/>
          </a:xfrm>
        </p:grpSpPr>
        <p:sp>
          <p:nvSpPr>
            <p:cNvPr id="35" name="Magnetic Disk 34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37" name="Group 36"/>
          <p:cNvGrpSpPr/>
          <p:nvPr/>
        </p:nvGrpSpPr>
        <p:grpSpPr>
          <a:xfrm>
            <a:off x="5135689" y="3755397"/>
            <a:ext cx="1091783" cy="907424"/>
            <a:chOff x="1656358" y="3455319"/>
            <a:chExt cx="1091783" cy="907424"/>
          </a:xfrm>
        </p:grpSpPr>
        <p:sp>
          <p:nvSpPr>
            <p:cNvPr id="38" name="Magnetic Disk 37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40" name="Group 39"/>
          <p:cNvGrpSpPr/>
          <p:nvPr/>
        </p:nvGrpSpPr>
        <p:grpSpPr>
          <a:xfrm>
            <a:off x="6649887" y="3566941"/>
            <a:ext cx="1091783" cy="907424"/>
            <a:chOff x="1656358" y="3455319"/>
            <a:chExt cx="1091783" cy="907424"/>
          </a:xfrm>
        </p:grpSpPr>
        <p:sp>
          <p:nvSpPr>
            <p:cNvPr id="41" name="Magnetic Disk 40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2" name="Picture 41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grpSp>
        <p:nvGrpSpPr>
          <p:cNvPr id="43" name="Group 42"/>
          <p:cNvGrpSpPr/>
          <p:nvPr/>
        </p:nvGrpSpPr>
        <p:grpSpPr>
          <a:xfrm>
            <a:off x="6838144" y="3719341"/>
            <a:ext cx="1091783" cy="907424"/>
            <a:chOff x="1656358" y="3455319"/>
            <a:chExt cx="1091783" cy="907424"/>
          </a:xfrm>
        </p:grpSpPr>
        <p:sp>
          <p:nvSpPr>
            <p:cNvPr id="44" name="Magnetic Disk 43"/>
            <p:cNvSpPr/>
            <p:nvPr/>
          </p:nvSpPr>
          <p:spPr>
            <a:xfrm>
              <a:off x="1844615" y="3491375"/>
              <a:ext cx="767784" cy="830590"/>
            </a:xfrm>
            <a:prstGeom prst="flowChartMagneticDisk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noun_727288_cc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36"/>
            <a:stretch/>
          </p:blipFill>
          <p:spPr>
            <a:xfrm>
              <a:off x="1656358" y="3455319"/>
              <a:ext cx="1091783" cy="907424"/>
            </a:xfrm>
            <a:prstGeom prst="rect">
              <a:avLst/>
            </a:prstGeom>
          </p:spPr>
        </p:pic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87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83FDC-754F-7042-9561-434033EA7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10" y="448056"/>
            <a:ext cx="2979130" cy="4247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7F3BA8-1C2A-DA42-AB7B-30473B5431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780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4055321" y="872096"/>
            <a:ext cx="4516987" cy="743749"/>
            <a:chOff x="2142051" y="2915297"/>
            <a:chExt cx="4516987" cy="743749"/>
          </a:xfrm>
        </p:grpSpPr>
        <p:pic>
          <p:nvPicPr>
            <p:cNvPr id="18" name="Picture 17" descr="filled-box3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2051" y="2915297"/>
              <a:ext cx="4516987" cy="7437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493886" y="2964006"/>
              <a:ext cx="1813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master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-120528" y="169485"/>
            <a:ext cx="3989384" cy="2006637"/>
            <a:chOff x="-33406" y="-101813"/>
            <a:chExt cx="3989384" cy="2006637"/>
          </a:xfrm>
        </p:grpSpPr>
        <p:pic>
          <p:nvPicPr>
            <p:cNvPr id="24" name="Picture 23" descr="noun_698165_cc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057" b="31644"/>
            <a:stretch/>
          </p:blipFill>
          <p:spPr>
            <a:xfrm>
              <a:off x="-33406" y="-101813"/>
              <a:ext cx="3989384" cy="200663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73489" y="720393"/>
              <a:ext cx="27755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FFF Tusj Bold"/>
                  <a:cs typeface="FFF Tusj Bold"/>
                </a:rPr>
                <a:t>Amazon S3</a:t>
              </a:r>
            </a:p>
          </p:txBody>
        </p:sp>
      </p:grpSp>
      <p:pic>
        <p:nvPicPr>
          <p:cNvPr id="25" name="Picture 24" descr="noun_727288_cc.png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036"/>
          <a:stretch/>
        </p:blipFill>
        <p:spPr>
          <a:xfrm>
            <a:off x="5597011" y="2011892"/>
            <a:ext cx="1623462" cy="14118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3646184" y="3634097"/>
            <a:ext cx="5335261" cy="694436"/>
            <a:chOff x="3646184" y="2153881"/>
            <a:chExt cx="5335261" cy="694436"/>
          </a:xfrm>
        </p:grpSpPr>
        <p:grpSp>
          <p:nvGrpSpPr>
            <p:cNvPr id="23" name="Group 22"/>
            <p:cNvGrpSpPr/>
            <p:nvPr/>
          </p:nvGrpSpPr>
          <p:grpSpPr>
            <a:xfrm>
              <a:off x="3646184" y="2153881"/>
              <a:ext cx="2841338" cy="694436"/>
              <a:chOff x="3138276" y="1082261"/>
              <a:chExt cx="2841338" cy="694436"/>
            </a:xfrm>
          </p:grpSpPr>
          <p:pic>
            <p:nvPicPr>
              <p:cNvPr id="32" name="Picture 31" descr="filled-box9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8276" y="1082261"/>
                <a:ext cx="2841338" cy="694436"/>
              </a:xfrm>
              <a:prstGeom prst="rect">
                <a:avLst/>
              </a:prstGeom>
            </p:spPr>
          </p:pic>
          <p:sp>
            <p:nvSpPr>
              <p:cNvPr id="34" name="TextBox 33"/>
              <p:cNvSpPr txBox="1"/>
              <p:nvPr/>
            </p:nvSpPr>
            <p:spPr>
              <a:xfrm>
                <a:off x="3885296" y="1177814"/>
                <a:ext cx="136447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worker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87522" y="2167283"/>
              <a:ext cx="2493923" cy="612626"/>
              <a:chOff x="5237633" y="1315948"/>
              <a:chExt cx="2493923" cy="612626"/>
            </a:xfrm>
          </p:grpSpPr>
          <p:pic>
            <p:nvPicPr>
              <p:cNvPr id="29" name="Picture 28" descr="filled-box3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37633" y="1360534"/>
                <a:ext cx="2493923" cy="568040"/>
              </a:xfrm>
              <a:prstGeom prst="rect">
                <a:avLst/>
              </a:prstGeom>
            </p:spPr>
          </p:pic>
          <p:sp>
            <p:nvSpPr>
              <p:cNvPr id="31" name="TextBox 30"/>
              <p:cNvSpPr txBox="1"/>
              <p:nvPr/>
            </p:nvSpPr>
            <p:spPr>
              <a:xfrm>
                <a:off x="5741345" y="1315948"/>
                <a:ext cx="1364476" cy="477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500" dirty="0">
                    <a:solidFill>
                      <a:schemeClr val="bg1"/>
                    </a:solidFill>
                    <a:latin typeface="FFF Tusj Bold"/>
                    <a:cs typeface="FFF Tusj Bold"/>
                  </a:rPr>
                  <a:t>worker</a:t>
                </a:r>
              </a:p>
            </p:txBody>
          </p:sp>
        </p:grpSp>
      </p:grpSp>
      <p:cxnSp>
        <p:nvCxnSpPr>
          <p:cNvPr id="5" name="Straight Arrow Connector 4"/>
          <p:cNvCxnSpPr/>
          <p:nvPr/>
        </p:nvCxnSpPr>
        <p:spPr>
          <a:xfrm>
            <a:off x="3372069" y="1199931"/>
            <a:ext cx="814552" cy="0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32" idx="0"/>
          </p:cNvCxnSpPr>
          <p:nvPr/>
        </p:nvCxnSpPr>
        <p:spPr>
          <a:xfrm>
            <a:off x="5066853" y="1615845"/>
            <a:ext cx="0" cy="201825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7732977" y="1615845"/>
            <a:ext cx="70954" cy="2076240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29" idx="2"/>
          </p:cNvCxnSpPr>
          <p:nvPr/>
        </p:nvCxnSpPr>
        <p:spPr>
          <a:xfrm rot="5400000" flipH="1">
            <a:off x="3705482" y="231124"/>
            <a:ext cx="2084003" cy="5974001"/>
          </a:xfrm>
          <a:prstGeom prst="bentConnector4">
            <a:avLst>
              <a:gd name="adj1" fmla="val -10969"/>
              <a:gd name="adj2" fmla="val 99876"/>
            </a:avLst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32" idx="2"/>
          </p:cNvCxnSpPr>
          <p:nvPr/>
        </p:nvCxnSpPr>
        <p:spPr>
          <a:xfrm flipV="1">
            <a:off x="5066853" y="4328533"/>
            <a:ext cx="0" cy="147122"/>
          </a:xfrm>
          <a:prstGeom prst="straightConnector1">
            <a:avLst/>
          </a:prstGeom>
          <a:ln>
            <a:solidFill>
              <a:srgbClr val="FFFF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 flipV="1">
            <a:off x="6139793" y="3310759"/>
            <a:ext cx="8759" cy="381326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 flipV="1">
            <a:off x="6808951" y="3329284"/>
            <a:ext cx="8759" cy="381326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5" idx="0"/>
          </p:cNvCxnSpPr>
          <p:nvPr/>
        </p:nvCxnSpPr>
        <p:spPr>
          <a:xfrm flipV="1">
            <a:off x="6408742" y="1567136"/>
            <a:ext cx="6073" cy="444756"/>
          </a:xfrm>
          <a:prstGeom prst="straightConnector1">
            <a:avLst/>
          </a:prstGeom>
          <a:ln>
            <a:solidFill>
              <a:srgbClr val="FFFFFF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524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207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un_396020_cc.png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3235"/>
          <a:stretch/>
        </p:blipFill>
        <p:spPr>
          <a:xfrm>
            <a:off x="190734" y="581167"/>
            <a:ext cx="5143500" cy="44627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5271" y="2708803"/>
            <a:ext cx="4149814" cy="13490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spc="600" dirty="0">
                <a:latin typeface="Helvetica Neue Bold Condensed"/>
                <a:cs typeface="Helvetica Neue Bold Condensed"/>
              </a:rPr>
              <a:t>HOW DO WE</a:t>
            </a:r>
          </a:p>
          <a:p>
            <a:pPr>
              <a:lnSpc>
                <a:spcPct val="80000"/>
              </a:lnSpc>
            </a:pPr>
            <a:r>
              <a:rPr lang="en-US" sz="50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ORCHESTRATE</a:t>
            </a:r>
            <a:r>
              <a:rPr lang="en-US" sz="5000" dirty="0">
                <a:solidFill>
                  <a:srgbClr val="000000"/>
                </a:solidFill>
                <a:latin typeface="Helvetica Neue Bold Condensed"/>
                <a:cs typeface="Helvetica Neue Bold Condensed"/>
              </a:rPr>
              <a:t>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459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20" y="564500"/>
            <a:ext cx="4600615" cy="460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02493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CLOUD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DATA FLOW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50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2464" y="483314"/>
            <a:ext cx="7439073" cy="12234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500" dirty="0">
                <a:latin typeface="Helvetica Neue Bold Condensed"/>
                <a:cs typeface="Helvetica Neue Bold Condensed"/>
              </a:rPr>
              <a:t>CLOUD NATIVE </a:t>
            </a:r>
            <a:r>
              <a:rPr lang="en-US" sz="45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ORCHESTRATION</a:t>
            </a:r>
          </a:p>
          <a:p>
            <a:pPr algn="ctr">
              <a:lnSpc>
                <a:spcPct val="80000"/>
              </a:lnSpc>
            </a:pPr>
            <a:r>
              <a:rPr lang="en-US" sz="4500" dirty="0">
                <a:latin typeface="Helvetica Neue Bold Condensed"/>
                <a:cs typeface="Helvetica Neue Bold Condensed"/>
              </a:rPr>
              <a:t>TOOL FOR MICROSERVICES</a:t>
            </a:r>
          </a:p>
        </p:txBody>
      </p:sp>
      <p:pic>
        <p:nvPicPr>
          <p:cNvPr id="3" name="Picture 2" descr="noun_66352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1" b="31643"/>
          <a:stretch/>
        </p:blipFill>
        <p:spPr>
          <a:xfrm>
            <a:off x="2000250" y="1810057"/>
            <a:ext cx="5143500" cy="25113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498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8EB4E3"/>
            </a:gs>
            <a:gs pos="100000">
              <a:srgbClr val="10253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37218" y="3582617"/>
            <a:ext cx="5039009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LAUNCH</a:t>
            </a:r>
            <a:r>
              <a:rPr lang="en-US" sz="36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VIA REST, 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 Neue Bold Condensed"/>
                <a:cs typeface="Helvetica Neue Bold Condensed"/>
              </a:rPr>
              <a:t>STREAMS, OR ON DEMAND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  <p:pic>
        <p:nvPicPr>
          <p:cNvPr id="7" name="Picture 6" descr="noun_658473_cc.png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2285"/>
          <a:stretch/>
        </p:blipFill>
        <p:spPr>
          <a:xfrm>
            <a:off x="250834" y="-403099"/>
            <a:ext cx="6626039" cy="51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2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51395" y="1954703"/>
            <a:ext cx="2757031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SHOW ME THE</a:t>
            </a:r>
          </a:p>
          <a:p>
            <a:pPr algn="ctr">
              <a:lnSpc>
                <a:spcPct val="80000"/>
              </a:lnSpc>
            </a:pPr>
            <a:r>
              <a:rPr lang="en-US" sz="80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CODE!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017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736603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CLOUD NATIVE WITH </a:t>
            </a:r>
            <a:r>
              <a:rPr lang="en-US" sz="5000" dirty="0">
                <a:solidFill>
                  <a:srgbClr val="2B2B2B"/>
                </a:solidFill>
                <a:latin typeface="Helvetica Neue Bold Condensed"/>
                <a:cs typeface="Helvetica Neue Bold Condensed"/>
              </a:rPr>
              <a:t>SPRING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5659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782" y="3970753"/>
            <a:ext cx="3903796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ALLOW YOU TO TAKE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BATCH PROCESSES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741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300" y="767616"/>
            <a:ext cx="4076245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spc="600" dirty="0">
                <a:latin typeface="Helvetica Neue Bold Condensed"/>
                <a:cs typeface="Helvetica Neue Bold Condensed"/>
              </a:rPr>
              <a:t>AND DEPLOY</a:t>
            </a:r>
            <a:r>
              <a:rPr lang="en-US" sz="3600" dirty="0"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THEM </a:t>
            </a:r>
            <a:r>
              <a:rPr lang="en-US" sz="3600" dirty="0">
                <a:solidFill>
                  <a:srgbClr val="800000"/>
                </a:solidFill>
                <a:latin typeface="Helvetica Neue Bold Condensed"/>
                <a:cs typeface="Helvetica Neue Bold Condensed"/>
              </a:rPr>
              <a:t>TO THE CLOUD</a:t>
            </a:r>
          </a:p>
        </p:txBody>
      </p:sp>
      <p:pic>
        <p:nvPicPr>
          <p:cNvPr id="3" name="Picture 2" descr="noun_663529_cc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31" b="31643"/>
          <a:stretch/>
        </p:blipFill>
        <p:spPr>
          <a:xfrm>
            <a:off x="2030567" y="1620522"/>
            <a:ext cx="6686548" cy="3264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7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063237">
            <a:off x="853935" y="88237"/>
            <a:ext cx="3921038" cy="39210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84886" y="3155512"/>
            <a:ext cx="9105762" cy="1421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SLIDES AND CODE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ARE ON </a:t>
            </a:r>
            <a:r>
              <a:rPr lang="en-US" sz="3600" dirty="0">
                <a:solidFill>
                  <a:srgbClr val="5DA82B"/>
                </a:solidFill>
                <a:latin typeface="Helvetica Neue Bold Condensed"/>
                <a:cs typeface="Helvetica Neue Bold Condensed"/>
              </a:rPr>
              <a:t>GITHUB</a:t>
            </a:r>
          </a:p>
          <a:p>
            <a:pPr algn="r">
              <a:lnSpc>
                <a:spcPct val="80000"/>
              </a:lnSpc>
            </a:pPr>
            <a:r>
              <a:rPr lang="en-US" sz="3600" dirty="0">
                <a:latin typeface="Helvetica Neue Bold Condensed"/>
                <a:cs typeface="Helvetica Neue Bold Condensed"/>
              </a:rPr>
              <a:t>https://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github.com</a:t>
            </a:r>
            <a:r>
              <a:rPr lang="en-US" sz="3600" dirty="0">
                <a:latin typeface="Helvetica Neue Bold Condensed"/>
                <a:cs typeface="Helvetica Neue Bold Condensed"/>
              </a:rPr>
              <a:t>/</a:t>
            </a:r>
            <a:r>
              <a:rPr lang="en-US" sz="3600" dirty="0" err="1">
                <a:latin typeface="Helvetica Neue Bold Condensed"/>
                <a:cs typeface="Helvetica Neue Bold Condensed"/>
              </a:rPr>
              <a:t>mminella</a:t>
            </a:r>
            <a:r>
              <a:rPr lang="en-US" sz="3600" dirty="0">
                <a:latin typeface="Helvetica Neue Bold Condensed"/>
                <a:cs typeface="Helvetica Neue Bold Condensed"/>
              </a:rPr>
              <a:t>/cloud-native-batch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861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12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101128"/>
            </a:gs>
            <a:gs pos="100000">
              <a:srgbClr val="00AE9F"/>
            </a:gs>
            <a:gs pos="61000">
              <a:srgbClr val="2E3192"/>
            </a:gs>
          </a:gsLst>
          <a:lin ang="4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1"/>
          <p:cNvSpPr>
            <a:spLocks noGrp="1"/>
          </p:cNvSpPr>
          <p:nvPr>
            <p:ph type="ctrTitle"/>
          </p:nvPr>
        </p:nvSpPr>
        <p:spPr>
          <a:xfrm>
            <a:off x="685800" y="846718"/>
            <a:ext cx="7772400" cy="745835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Proxima Nova Regular"/>
                <a:cs typeface="Proxima Nova Regular"/>
              </a:rPr>
              <a:t>Learn More. Stay Connected.</a:t>
            </a:r>
          </a:p>
        </p:txBody>
      </p:sp>
      <p:sp>
        <p:nvSpPr>
          <p:cNvPr id="10" name="Subtitle 12"/>
          <p:cNvSpPr>
            <a:spLocks noGrp="1"/>
          </p:cNvSpPr>
          <p:nvPr>
            <p:ph type="subTitle" idx="1"/>
          </p:nvPr>
        </p:nvSpPr>
        <p:spPr>
          <a:xfrm>
            <a:off x="685800" y="1973481"/>
            <a:ext cx="7772400" cy="1559907"/>
          </a:xfrm>
        </p:spPr>
        <p:txBody>
          <a:bodyPr>
            <a:normAutofit/>
          </a:bodyPr>
          <a:lstStyle/>
          <a:p>
            <a:pPr lvl="0"/>
            <a:endParaRPr lang="en-US" sz="1800" dirty="0">
              <a:latin typeface="Proxima Nova Regular"/>
              <a:cs typeface="Proxima Nova Regular"/>
            </a:endParaRPr>
          </a:p>
          <a:p>
            <a:pPr>
              <a:lnSpc>
                <a:spcPct val="80000"/>
              </a:lnSpc>
            </a:pPr>
            <a:r>
              <a:rPr lang="en-US" sz="1800" dirty="0">
                <a:latin typeface="Proxima Nova Regular"/>
                <a:cs typeface="Proxima Nova Regular"/>
              </a:rPr>
              <a:t>Case Study of Batch Processing With 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latin typeface="Proxima Nova Regular"/>
                <a:cs typeface="Proxima Nova Regular"/>
              </a:rPr>
              <a:t>Spring Cloud Data Flow Server in Cloud Foundry</a:t>
            </a:r>
          </a:p>
          <a:p>
            <a:pPr>
              <a:lnSpc>
                <a:spcPct val="80000"/>
              </a:lnSpc>
            </a:pPr>
            <a:r>
              <a:rPr lang="en-US" sz="1800" dirty="0">
                <a:latin typeface="Proxima Nova Regular"/>
                <a:cs typeface="Proxima Nova Regular"/>
              </a:rPr>
              <a:t>Wednesday - 5:40pm </a:t>
            </a:r>
            <a:r>
              <a:rPr lang="mr-IN" sz="1800" dirty="0">
                <a:latin typeface="Proxima Nova Regular"/>
                <a:cs typeface="Proxima Nova Regular"/>
              </a:rPr>
              <a:t>-</a:t>
            </a:r>
            <a:r>
              <a:rPr lang="en-US" sz="1800" dirty="0">
                <a:latin typeface="Proxima Nova Regular"/>
                <a:cs typeface="Proxima Nova Regular"/>
              </a:rPr>
              <a:t> Room 2005</a:t>
            </a:r>
          </a:p>
          <a:p>
            <a:endParaRPr lang="en-US" sz="1800" dirty="0">
              <a:latin typeface="Proxima Nova Regular"/>
              <a:cs typeface="Proxima Nova Regular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4319588" y="1793088"/>
            <a:ext cx="50482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141" y="3688460"/>
            <a:ext cx="2863718" cy="360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" name="Group 14"/>
          <p:cNvGrpSpPr/>
          <p:nvPr/>
        </p:nvGrpSpPr>
        <p:grpSpPr>
          <a:xfrm>
            <a:off x="3799416" y="4182028"/>
            <a:ext cx="1545168" cy="266113"/>
            <a:chOff x="5601059" y="4182028"/>
            <a:chExt cx="1545168" cy="266113"/>
          </a:xfrm>
        </p:grpSpPr>
        <p:sp>
          <p:nvSpPr>
            <p:cNvPr id="16" name="TextBox 15"/>
            <p:cNvSpPr txBox="1"/>
            <p:nvPr/>
          </p:nvSpPr>
          <p:spPr>
            <a:xfrm>
              <a:off x="6243416" y="4182028"/>
              <a:ext cx="90281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Proxima Nova Regular"/>
                  <a:cs typeface="Proxima Nova Regular"/>
                </a:rPr>
                <a:t>#</a:t>
              </a:r>
              <a:r>
                <a:rPr lang="en-US" sz="1100" dirty="0" err="1">
                  <a:solidFill>
                    <a:schemeClr val="bg1"/>
                  </a:solidFill>
                  <a:latin typeface="Proxima Nova Regular"/>
                  <a:cs typeface="Proxima Nova Regular"/>
                </a:rPr>
                <a:t>springone</a:t>
              </a:r>
              <a:endParaRPr lang="en-US" sz="1100" dirty="0">
                <a:solidFill>
                  <a:schemeClr val="bg1"/>
                </a:solidFill>
                <a:latin typeface="Proxima Nova Regular"/>
                <a:cs typeface="Proxima Nova Regular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28058" y="4186531"/>
              <a:ext cx="49244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  <a:latin typeface="Proxima Nova Regular"/>
                  <a:cs typeface="Proxima Nova Regular"/>
                </a:rPr>
                <a:t>@s1p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1059" y="4276096"/>
              <a:ext cx="150091" cy="1220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843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385" y="-377605"/>
            <a:ext cx="6438993" cy="6438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41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un_22642_cc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16" y="-1497280"/>
            <a:ext cx="8865369" cy="886536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67764" y="3736277"/>
            <a:ext cx="3708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LAY OF THE </a:t>
            </a:r>
            <a:r>
              <a:rPr lang="en-US" sz="4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LAND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01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2B"/>
            </a:gs>
            <a:gs pos="100000">
              <a:srgbClr val="233B0E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ring-framework-1200x1200.png"/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4" y="564500"/>
            <a:ext cx="3752411" cy="37524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3625" y="3574418"/>
            <a:ext cx="559640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5000" dirty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FRAMEWORK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2949" y="4746279"/>
            <a:ext cx="982899" cy="22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4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28090</TotalTime>
  <Words>505</Words>
  <Application>Microsoft Macintosh PowerPoint</Application>
  <PresentationFormat>On-screen Show (16:9)</PresentationFormat>
  <Paragraphs>176</Paragraphs>
  <Slides>61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FFF Tusj Bold</vt:lpstr>
      <vt:lpstr>Helvetica Neue Bold Condensed</vt:lpstr>
      <vt:lpstr>Menlo</vt:lpstr>
      <vt:lpstr>Menlo Regular</vt:lpstr>
      <vt:lpstr>Proxima Nova Regular</vt:lpstr>
      <vt:lpstr>Office Theme</vt:lpstr>
      <vt:lpstr>Cloud Native Batch 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Stay Connected.</vt:lpstr>
    </vt:vector>
  </TitlesOfParts>
  <Company>VMware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729</cp:revision>
  <dcterms:created xsi:type="dcterms:W3CDTF">2014-08-22T16:39:37Z</dcterms:created>
  <dcterms:modified xsi:type="dcterms:W3CDTF">2019-03-20T03:55:47Z</dcterms:modified>
</cp:coreProperties>
</file>